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43"/>
  </p:notesMasterIdLst>
  <p:sldIdLst>
    <p:sldId id="2145705909" r:id="rId9"/>
    <p:sldId id="2147375012" r:id="rId10"/>
    <p:sldId id="13686" r:id="rId11"/>
    <p:sldId id="2147375015" r:id="rId12"/>
    <p:sldId id="2147375016" r:id="rId13"/>
    <p:sldId id="2147374985" r:id="rId14"/>
    <p:sldId id="2147374997" r:id="rId15"/>
    <p:sldId id="2145705874" r:id="rId16"/>
    <p:sldId id="2145705878" r:id="rId17"/>
    <p:sldId id="2145705879" r:id="rId18"/>
    <p:sldId id="2145705900" r:id="rId19"/>
    <p:sldId id="2145705872" r:id="rId20"/>
    <p:sldId id="2145705907" r:id="rId21"/>
    <p:sldId id="2147375014" r:id="rId22"/>
    <p:sldId id="2145705889" r:id="rId23"/>
    <p:sldId id="2147375013" r:id="rId24"/>
    <p:sldId id="2145705903" r:id="rId25"/>
    <p:sldId id="2147375000" r:id="rId26"/>
    <p:sldId id="2147375004" r:id="rId27"/>
    <p:sldId id="2147375005" r:id="rId28"/>
    <p:sldId id="2147375006" r:id="rId29"/>
    <p:sldId id="2147375007" r:id="rId30"/>
    <p:sldId id="2147375010" r:id="rId31"/>
    <p:sldId id="2145705875" r:id="rId32"/>
    <p:sldId id="2145705876" r:id="rId33"/>
    <p:sldId id="2147374998" r:id="rId34"/>
    <p:sldId id="2147375008" r:id="rId35"/>
    <p:sldId id="2147375009" r:id="rId36"/>
    <p:sldId id="2147374999" r:id="rId37"/>
    <p:sldId id="2147375001" r:id="rId38"/>
    <p:sldId id="2147375002" r:id="rId39"/>
    <p:sldId id="2147375003" r:id="rId40"/>
    <p:sldId id="2145705910" r:id="rId41"/>
    <p:sldId id="214737501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14"/>
    <p:restoredTop sz="94814"/>
  </p:normalViewPr>
  <p:slideViewPr>
    <p:cSldViewPr snapToGrid="0">
      <p:cViewPr varScale="1">
        <p:scale>
          <a:sx n="215" d="100"/>
          <a:sy n="215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3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E4D2E-A8B3-DE48-8895-53F4C69FA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1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E4D2E-A8B3-DE48-8895-53F4C69FA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444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E4D2E-A8B3-DE48-8895-53F4C69FA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602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6840-C63C-43DA-A1E4-CA0B11F3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C9D0D-8F16-4006-8A6F-562569FA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DF43-8703-4850-A51E-8EBE996996B1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EF7BC-2905-4DC4-A1D6-A4A87EA5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1BAF5-CB84-4F34-BB6A-C81696C4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EBA3-68A6-402F-93F2-E908E2AAD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0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4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8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6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733" r:id="rId22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572" y="588140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HTT splicing enhancer off-target effects</a:t>
            </a:r>
          </a:p>
          <a:p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Issues about cross-cells/cross-batches comparison</a:t>
            </a:r>
          </a:p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1600" i="0" dirty="0">
              <a:solidFill>
                <a:srgbClr val="424242"/>
              </a:solidFill>
              <a:effectLst/>
            </a:endParaRPr>
          </a:p>
          <a:p>
            <a:pPr algn="l">
              <a:spcBef>
                <a:spcPts val="200"/>
              </a:spcBef>
            </a:pPr>
            <a:r>
              <a:rPr lang="en-US" sz="1600" i="0" dirty="0">
                <a:solidFill>
                  <a:srgbClr val="424242"/>
                </a:solidFill>
                <a:effectLst/>
              </a:rPr>
              <a:t>HTT SM Splice Modulator Full Team Meeting</a:t>
            </a:r>
          </a:p>
          <a:p>
            <a:pPr algn="l">
              <a:spcBef>
                <a:spcPts val="200"/>
              </a:spcBef>
            </a:pPr>
            <a:endParaRPr lang="en-US" sz="1600" dirty="0"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1600" dirty="0">
                <a:latin typeface="Arial"/>
                <a:cs typeface="Arial"/>
              </a:rPr>
              <a:t>Nov </a:t>
            </a:r>
            <a:r>
              <a:rPr lang="en-US" altLang="zh-CN" sz="1600" dirty="0">
                <a:latin typeface="Arial"/>
                <a:cs typeface="Arial"/>
              </a:rPr>
              <a:t>21</a:t>
            </a:r>
            <a:r>
              <a:rPr lang="en-US" sz="1600" dirty="0">
                <a:latin typeface="Arial"/>
                <a:cs typeface="Arial"/>
              </a:rPr>
              <a:t>, 2022</a:t>
            </a:r>
          </a:p>
          <a:p>
            <a:pPr algn="l">
              <a:spcBef>
                <a:spcPts val="200"/>
              </a:spcBef>
            </a:pPr>
            <a:endParaRPr lang="en-US" sz="1600" dirty="0">
              <a:solidFill>
                <a:srgbClr val="424242"/>
              </a:solidFill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1600" dirty="0">
              <a:solidFill>
                <a:srgbClr val="424242"/>
              </a:solidFill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1600" i="1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1600" i="1" dirty="0">
                <a:cs typeface="Arial"/>
              </a:rPr>
              <a:t>Zhen, Dann, Catherine, Joon, Magnus, Jessica</a:t>
            </a:r>
          </a:p>
          <a:p>
            <a:pPr algn="l">
              <a:spcBef>
                <a:spcPts val="200"/>
              </a:spcBef>
            </a:pPr>
            <a:endParaRPr lang="en-US" sz="16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66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1</a:t>
            </a:r>
            <a:r>
              <a:rPr lang="en-US" baseline="30000" dirty="0"/>
              <a:t>st</a:t>
            </a:r>
            <a:r>
              <a:rPr lang="en-US" dirty="0"/>
              <a:t> 6152 and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0" y="993530"/>
            <a:ext cx="4661464" cy="49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numbers induced by compounds (3x)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232" y="889000"/>
            <a:ext cx="5080000" cy="31369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20" y="3429000"/>
            <a:ext cx="5080000" cy="31369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" y="1095433"/>
            <a:ext cx="6088802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0" y="3429000"/>
            <a:ext cx="5846618" cy="305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(iPSC vs NGN2)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2" y="767002"/>
            <a:ext cx="11282175" cy="48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big excel tables </a:t>
            </a:r>
          </a:p>
        </p:txBody>
      </p:sp>
    </p:spTree>
    <p:extLst>
      <p:ext uri="{BB962C8B-B14F-4D97-AF65-F5344CB8AC3E}">
        <p14:creationId xmlns:p14="http://schemas.microsoft.com/office/powerpoint/2010/main" val="11665744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148551"/>
            <a:ext cx="11425211" cy="684355"/>
          </a:xfrm>
        </p:spPr>
        <p:txBody>
          <a:bodyPr/>
          <a:lstStyle/>
          <a:p>
            <a:r>
              <a:rPr lang="en-US" sz="2000" dirty="0"/>
              <a:t>DSG: 1</a:t>
            </a:r>
            <a:r>
              <a:rPr lang="en-US" sz="2000" baseline="30000" dirty="0"/>
              <a:t>st</a:t>
            </a:r>
            <a:r>
              <a:rPr lang="en-US" sz="2000" dirty="0"/>
              <a:t> batch and 2</a:t>
            </a:r>
            <a:r>
              <a:rPr lang="en-US" sz="2000" baseline="30000" dirty="0"/>
              <a:t>nd</a:t>
            </a:r>
            <a:r>
              <a:rPr lang="en-US" sz="2000" dirty="0"/>
              <a:t> batch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1DB4962-D3D8-81F7-EDA9-9609C08E3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88F3CB2-61C7-2A7F-9E32-87E9BE8A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3" y="938989"/>
            <a:ext cx="3873056" cy="4980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B08DC-0D06-E050-05F1-8867DB002D9E}"/>
              </a:ext>
            </a:extLst>
          </p:cNvPr>
          <p:cNvSpPr txBox="1"/>
          <p:nvPr/>
        </p:nvSpPr>
        <p:spPr>
          <a:xfrm>
            <a:off x="324090" y="2010136"/>
            <a:ext cx="2284071" cy="443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3BE5F-A41C-4980-1A76-C1A3A21FD8C0}"/>
              </a:ext>
            </a:extLst>
          </p:cNvPr>
          <p:cNvSpPr txBox="1"/>
          <p:nvPr/>
        </p:nvSpPr>
        <p:spPr>
          <a:xfrm>
            <a:off x="677226" y="471600"/>
            <a:ext cx="106150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DE500-C1C3-DFE5-6B52-FB9AF10E6A5A}"/>
              </a:ext>
            </a:extLst>
          </p:cNvPr>
          <p:cNvSpPr txBox="1"/>
          <p:nvPr/>
        </p:nvSpPr>
        <p:spPr>
          <a:xfrm>
            <a:off x="7161261" y="516616"/>
            <a:ext cx="111120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</p:txBody>
      </p:sp>
      <p:pic>
        <p:nvPicPr>
          <p:cNvPr id="3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4326D772-CFB4-8AA4-762C-27855AAAF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30" y="1151561"/>
            <a:ext cx="3028350" cy="4631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C4A76-5A36-8CAA-DCE6-F89FFDF8CE4D}"/>
              </a:ext>
            </a:extLst>
          </p:cNvPr>
          <p:cNvSpPr txBox="1"/>
          <p:nvPr/>
        </p:nvSpPr>
        <p:spPr>
          <a:xfrm>
            <a:off x="6882363" y="2289438"/>
            <a:ext cx="2085985" cy="203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9ADB-D794-F8A2-1A2E-BBCAF2D1A59B}"/>
              </a:ext>
            </a:extLst>
          </p:cNvPr>
          <p:cNvSpPr txBox="1"/>
          <p:nvPr/>
        </p:nvSpPr>
        <p:spPr>
          <a:xfrm>
            <a:off x="6902683" y="4328269"/>
            <a:ext cx="2085985" cy="203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045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41" y="504226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429000"/>
            <a:ext cx="2313780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23" y="660400"/>
            <a:ext cx="5035859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933" y="404458"/>
            <a:ext cx="11815297" cy="583060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spcBef>
                <a:spcPts val="200"/>
              </a:spcBef>
            </a:pPr>
            <a:r>
              <a:rPr lang="en-US" sz="2800" b="1" dirty="0">
                <a:solidFill>
                  <a:schemeClr val="tx2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l Bayan" pitchFamily="2" charset="-78"/>
              </a:rPr>
              <a:t>Research Goals</a:t>
            </a:r>
            <a:r>
              <a:rPr lang="zh-CN" altLang="en-US" sz="2800" b="1" dirty="0">
                <a:solidFill>
                  <a:schemeClr val="tx2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l Bayan" pitchFamily="2" charset="-78"/>
              </a:rPr>
              <a:t> </a:t>
            </a:r>
            <a:r>
              <a:rPr lang="en-US" altLang="zh-CN" sz="2800" b="1" dirty="0">
                <a:solidFill>
                  <a:schemeClr val="tx2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l Bayan" pitchFamily="2" charset="-78"/>
              </a:rPr>
              <a:t>of the Current </a:t>
            </a:r>
            <a:r>
              <a:rPr lang="en-US" altLang="zh-CN" sz="2800" b="1" dirty="0" err="1">
                <a:solidFill>
                  <a:schemeClr val="tx2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l Bayan" pitchFamily="2" charset="-78"/>
              </a:rPr>
              <a:t>RNAseq</a:t>
            </a:r>
            <a:r>
              <a:rPr lang="en-US" altLang="zh-CN" sz="2800" b="1" dirty="0">
                <a:solidFill>
                  <a:schemeClr val="tx2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l Bayan" pitchFamily="2" charset="-78"/>
              </a:rPr>
              <a:t> Experiments</a:t>
            </a:r>
            <a:r>
              <a:rPr lang="en-US" sz="2800" b="1" dirty="0">
                <a:solidFill>
                  <a:schemeClr val="tx2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l Bayan" pitchFamily="2" charset="-78"/>
              </a:rPr>
              <a:t>: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the compounds have less off-targets effects while keep the strong on-target effects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the common targets induced by different group of compounds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new splicing target for potential novel targets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strike="sngStrike" dirty="0">
                <a:latin typeface="Arial" panose="020B0604020202020204" pitchFamily="34" charset="0"/>
                <a:cs typeface="Arial" panose="020B0604020202020204" pitchFamily="34" charset="0"/>
              </a:rPr>
              <a:t>Find the cell system meet the requirement of research of compounds splicing effects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the proper experiment design with robust and cost-efficient 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the good experimental parameters for QC</a:t>
            </a: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Clr>
                <a:srgbClr val="0432FF"/>
              </a:buClr>
              <a:buAutoNum type="arabicParenR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the best procedure for cross-experiments/cross cell systems results comparison.        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spcBef>
                <a:spcPts val="200"/>
              </a:spcBef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2770386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214" y="546822"/>
            <a:ext cx="3972663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76" y="467568"/>
            <a:ext cx="4619124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98" y="680720"/>
            <a:ext cx="532544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843981" y="889000"/>
            <a:ext cx="37497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iPSC vs NGN2 cells</a:t>
            </a:r>
          </a:p>
          <a:p>
            <a:pPr marL="342900" indent="-342900">
              <a:buAutoNum type="arabicParenBoth"/>
            </a:pPr>
            <a:endParaRPr lang="en-US" dirty="0">
              <a:solidFill>
                <a:srgbClr val="1A3DFF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batch vs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  <a:p>
            <a:pPr marL="342900" indent="-342900">
              <a:buAutoNum type="arabicParenBoth"/>
            </a:pPr>
            <a:endParaRPr lang="en-US" dirty="0">
              <a:solidFill>
                <a:srgbClr val="1A3DFF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DSG consistency   </a:t>
            </a:r>
          </a:p>
          <a:p>
            <a:pPr marL="342900" indent="-342900">
              <a:buAutoNum type="arabicParenBoth"/>
            </a:pPr>
            <a:endParaRPr lang="en-US" dirty="0">
              <a:solidFill>
                <a:srgbClr val="1A3DFF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Across compounds comparison</a:t>
            </a:r>
          </a:p>
        </p:txBody>
      </p:sp>
    </p:spTree>
    <p:extLst>
      <p:ext uri="{BB962C8B-B14F-4D97-AF65-F5344CB8AC3E}">
        <p14:creationId xmlns:p14="http://schemas.microsoft.com/office/powerpoint/2010/main" val="206506258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" y="888999"/>
            <a:ext cx="5554580" cy="494096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D32894-9120-434B-BDBD-F45976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1E27DCAD-57E4-4181-9D3C-F510D39E027D}"/>
              </a:ext>
            </a:extLst>
          </p:cNvPr>
          <p:cNvSpPr txBox="1">
            <a:spLocks/>
          </p:cNvSpPr>
          <p:nvPr/>
        </p:nvSpPr>
        <p:spPr>
          <a:xfrm>
            <a:off x="11820642" y="6564201"/>
            <a:ext cx="438036" cy="2926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BAA4E-5F47-E640-8B90-67FB6D90528D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8FDCAFE7-96F1-26F6-377E-B2C25051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29" y="104553"/>
            <a:ext cx="4011589" cy="613498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20BF706-F0D6-D32F-3A98-0B165472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8" y="128392"/>
            <a:ext cx="5472223" cy="59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4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Compounds consistency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013300" y="2868616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DSG across multiple compounds in iPSC cells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0FBE-9AFE-FEDA-C034-E01CC9B41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3" y="641350"/>
            <a:ext cx="6769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920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Compounds consistency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75060" y="2553656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DSG across multiple compounds in NGN2 cells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AE1A8-11E7-EC0F-800F-600AB1425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74" y="0"/>
            <a:ext cx="3514546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009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 in </a:t>
            </a:r>
            <a:r>
              <a:rPr lang="en-US" sz="2000" dirty="0" err="1"/>
              <a:t>eoi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baseline="30000" dirty="0">
                <a:solidFill>
                  <a:srgbClr val="FF0000"/>
                </a:solidFill>
              </a:rPr>
              <a:t>st</a:t>
            </a:r>
            <a:r>
              <a:rPr lang="en-US" sz="2000" dirty="0">
                <a:solidFill>
                  <a:srgbClr val="FF0000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734863" y="70433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3CCB63-0BEC-9257-3CFE-D6ACEFD7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9" y="1235245"/>
            <a:ext cx="3171501" cy="317150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FE0D41A-07FA-CEF3-9D59-45348D5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69" y="1235244"/>
            <a:ext cx="3171501" cy="3171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674301" y="65292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B732836-7D1D-CDFE-C56D-008FDDC9B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63" y="1235245"/>
            <a:ext cx="3279356" cy="327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FB120-999F-8647-AD95-7756F525448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</p:spTree>
    <p:extLst>
      <p:ext uri="{BB962C8B-B14F-4D97-AF65-F5344CB8AC3E}">
        <p14:creationId xmlns:p14="http://schemas.microsoft.com/office/powerpoint/2010/main" val="10987994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AAD085-B8BE-8878-69E9-616C71FAA307}"/>
              </a:ext>
            </a:extLst>
          </p:cNvPr>
          <p:cNvSpPr txBox="1"/>
          <p:nvPr/>
        </p:nvSpPr>
        <p:spPr>
          <a:xfrm>
            <a:off x="801584" y="578551"/>
            <a:ext cx="102484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B1B1B"/>
                </a:solidFill>
                <a:latin typeface="Helvetica" pitchFamily="2" charset="0"/>
              </a:rPr>
              <a:t>K</a:t>
            </a: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ey points:</a:t>
            </a:r>
          </a:p>
          <a:p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Goals of study/analysis</a:t>
            </a: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Study design</a:t>
            </a: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Summary of QC of results</a:t>
            </a: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Deep dive into off targets, </a:t>
            </a:r>
            <a:r>
              <a:rPr lang="en-US" dirty="0" err="1">
                <a:solidFill>
                  <a:srgbClr val="1B1B1B"/>
                </a:solidFill>
                <a:effectLst/>
                <a:latin typeface="Helvetica" pitchFamily="2" charset="0"/>
              </a:rPr>
              <a:t>e.g</a:t>
            </a: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Visualizations of OT frequencies, rankings, etc.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Similarities/differences between compound profiles in each cell type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Similarities/differences between cell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baseline="30000" dirty="0">
                <a:solidFill>
                  <a:srgbClr val="FF0000"/>
                </a:solidFill>
              </a:rPr>
              <a:t>st</a:t>
            </a:r>
            <a:r>
              <a:rPr lang="en-US" sz="2000" dirty="0">
                <a:solidFill>
                  <a:srgbClr val="FF0000"/>
                </a:solidFill>
              </a:rPr>
              <a:t> and 2</a:t>
            </a:r>
            <a:r>
              <a:rPr lang="en-US" sz="2000" baseline="30000" dirty="0">
                <a:solidFill>
                  <a:srgbClr val="FF0000"/>
                </a:solidFill>
              </a:rPr>
              <a:t>nd</a:t>
            </a:r>
            <a:r>
              <a:rPr lang="en-US" sz="2000" dirty="0">
                <a:solidFill>
                  <a:srgbClr val="FF0000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41" y="504226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429000"/>
            <a:ext cx="2313780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818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23" y="660400"/>
            <a:ext cx="5035859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397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B662B-9BAB-C325-C0D4-0E30A5249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492972"/>
            <a:ext cx="5225433" cy="26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116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317660"/>
            <a:ext cx="11425211" cy="684355"/>
          </a:xfrm>
        </p:spPr>
        <p:txBody>
          <a:bodyPr/>
          <a:lstStyle/>
          <a:p>
            <a:r>
              <a:rPr lang="en-US" sz="2400" dirty="0"/>
              <a:t>Huntingtin protein (HTT)  and Huntington </a:t>
            </a:r>
            <a:r>
              <a:rPr lang="en-US" sz="2400" dirty="0" err="1"/>
              <a:t>Diseass</a:t>
            </a:r>
            <a:r>
              <a:rPr lang="en-US" sz="2400" dirty="0"/>
              <a:t> (HD)</a:t>
            </a:r>
          </a:p>
        </p:txBody>
      </p:sp>
      <p:pic>
        <p:nvPicPr>
          <p:cNvPr id="1026" name="Picture 2" descr="Abstract Image">
            <a:extLst>
              <a:ext uri="{FF2B5EF4-FFF2-40B4-BE49-F238E27FC236}">
                <a16:creationId xmlns:a16="http://schemas.microsoft.com/office/drawing/2014/main" id="{88E7CB22-C814-7853-D634-7D845F3B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78" y="1317338"/>
            <a:ext cx="3850227" cy="30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0F0009-23E9-4342-D1E6-3EB6AA601F25}"/>
              </a:ext>
            </a:extLst>
          </p:cNvPr>
          <p:cNvSpPr txBox="1"/>
          <p:nvPr/>
        </p:nvSpPr>
        <p:spPr>
          <a:xfrm>
            <a:off x="236306" y="4698737"/>
            <a:ext cx="118126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is believed be responsible for Huntington’s Disease (HD)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wtHTT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contains fewer (not more than 35 Qs) polyglutamine residues while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has  more than 35 Qs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 general assumption:  short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polyP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domain is that it might act as an antagonist for </a:t>
            </a:r>
            <a:r>
              <a:rPr lang="el-GR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β-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sheet formation and keep HTT soluble</a:t>
            </a:r>
            <a:endParaRPr lang="en-US" sz="1600" dirty="0"/>
          </a:p>
        </p:txBody>
      </p:sp>
      <p:pic>
        <p:nvPicPr>
          <p:cNvPr id="1041" name="Picture 17" descr="mHTT Protein: The Fundamental Cause of Huntington's Disease">
            <a:extLst>
              <a:ext uri="{FF2B5EF4-FFF2-40B4-BE49-F238E27FC236}">
                <a16:creationId xmlns:a16="http://schemas.microsoft.com/office/drawing/2014/main" id="{CE92D12C-DF29-B45C-4E35-B999DF90D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4" y="1510955"/>
            <a:ext cx="2971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otential molecular pathogenesis of toxicity of mHtt aggregates. Mutant...  | Download Scientific Diagram">
            <a:extLst>
              <a:ext uri="{FF2B5EF4-FFF2-40B4-BE49-F238E27FC236}">
                <a16:creationId xmlns:a16="http://schemas.microsoft.com/office/drawing/2014/main" id="{1B2DC9BE-6394-E713-A8AB-066DFA4E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55" y="1338666"/>
            <a:ext cx="3938951" cy="29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AB702A-EE00-2DBE-C6A9-DEF71AD844F5}"/>
              </a:ext>
            </a:extLst>
          </p:cNvPr>
          <p:cNvSpPr txBox="1"/>
          <p:nvPr/>
        </p:nvSpPr>
        <p:spPr>
          <a:xfrm>
            <a:off x="387604" y="90409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591309-5578-749C-4CBF-92D501474FC9}"/>
              </a:ext>
            </a:extLst>
          </p:cNvPr>
          <p:cNvSpPr txBox="1"/>
          <p:nvPr/>
        </p:nvSpPr>
        <p:spPr>
          <a:xfrm>
            <a:off x="3926625" y="925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D67339-C586-0C74-DE45-6706D9C57A1F}"/>
              </a:ext>
            </a:extLst>
          </p:cNvPr>
          <p:cNvSpPr txBox="1"/>
          <p:nvPr/>
        </p:nvSpPr>
        <p:spPr>
          <a:xfrm>
            <a:off x="8198778" y="9332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D48B8-9837-AB0C-B09C-F79F354E849B}"/>
              </a:ext>
            </a:extLst>
          </p:cNvPr>
          <p:cNvSpPr txBox="1"/>
          <p:nvPr/>
        </p:nvSpPr>
        <p:spPr>
          <a:xfrm>
            <a:off x="9642283" y="4698737"/>
            <a:ext cx="240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Plots from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Sanda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Nastasia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28125089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1153123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Issues about the 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batch HTT competitors and internal compounds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4001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194012"/>
            <a:ext cx="11425211" cy="684355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8586834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</a:t>
            </a:r>
          </a:p>
        </p:txBody>
      </p:sp>
    </p:spTree>
    <p:extLst>
      <p:ext uri="{BB962C8B-B14F-4D97-AF65-F5344CB8AC3E}">
        <p14:creationId xmlns:p14="http://schemas.microsoft.com/office/powerpoint/2010/main" val="12243686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CC0FFCE-D23B-4DA9-9AFE-09793D44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98" y="90313"/>
            <a:ext cx="11808603" cy="432201"/>
          </a:xfrm>
        </p:spPr>
        <p:txBody>
          <a:bodyPr/>
          <a:lstStyle/>
          <a:p>
            <a:pPr algn="ctr"/>
            <a:r>
              <a:rPr lang="en-US" sz="2000" dirty="0"/>
              <a:t>Design: compounds , cells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1E27DCAD-57E4-4181-9D3C-F510D39E027D}"/>
              </a:ext>
            </a:extLst>
          </p:cNvPr>
          <p:cNvSpPr txBox="1">
            <a:spLocks/>
          </p:cNvSpPr>
          <p:nvPr/>
        </p:nvSpPr>
        <p:spPr>
          <a:xfrm>
            <a:off x="11820642" y="6564201"/>
            <a:ext cx="438036" cy="2926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BAA4E-5F47-E640-8B90-67FB6D90528D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5" name="Table 18">
            <a:extLst>
              <a:ext uri="{FF2B5EF4-FFF2-40B4-BE49-F238E27FC236}">
                <a16:creationId xmlns:a16="http://schemas.microsoft.com/office/drawing/2014/main" id="{430845E5-C040-3C64-9750-6358A54409E1}"/>
              </a:ext>
            </a:extLst>
          </p:cNvPr>
          <p:cNvGraphicFramePr>
            <a:graphicFrameLocks noGrp="1"/>
          </p:cNvGraphicFramePr>
          <p:nvPr/>
        </p:nvGraphicFramePr>
        <p:xfrm>
          <a:off x="92281" y="4056153"/>
          <a:ext cx="11728361" cy="1651000"/>
        </p:xfrm>
        <a:graphic>
          <a:graphicData uri="http://schemas.openxmlformats.org/drawingml/2006/table">
            <a:tbl>
              <a:tblPr firstRow="1" bandRow="1"/>
              <a:tblGrid>
                <a:gridCol w="1042816">
                  <a:extLst>
                    <a:ext uri="{9D8B030D-6E8A-4147-A177-3AD203B41FA5}">
                      <a16:colId xmlns:a16="http://schemas.microsoft.com/office/drawing/2014/main" val="69885690"/>
                    </a:ext>
                  </a:extLst>
                </a:gridCol>
                <a:gridCol w="942396">
                  <a:extLst>
                    <a:ext uri="{9D8B030D-6E8A-4147-A177-3AD203B41FA5}">
                      <a16:colId xmlns:a16="http://schemas.microsoft.com/office/drawing/2014/main" val="3175250844"/>
                    </a:ext>
                  </a:extLst>
                </a:gridCol>
                <a:gridCol w="737636">
                  <a:extLst>
                    <a:ext uri="{9D8B030D-6E8A-4147-A177-3AD203B41FA5}">
                      <a16:colId xmlns:a16="http://schemas.microsoft.com/office/drawing/2014/main" val="210976365"/>
                    </a:ext>
                  </a:extLst>
                </a:gridCol>
                <a:gridCol w="609985">
                  <a:extLst>
                    <a:ext uri="{9D8B030D-6E8A-4147-A177-3AD203B41FA5}">
                      <a16:colId xmlns:a16="http://schemas.microsoft.com/office/drawing/2014/main" val="99158898"/>
                    </a:ext>
                  </a:extLst>
                </a:gridCol>
                <a:gridCol w="766929">
                  <a:extLst>
                    <a:ext uri="{9D8B030D-6E8A-4147-A177-3AD203B41FA5}">
                      <a16:colId xmlns:a16="http://schemas.microsoft.com/office/drawing/2014/main" val="932637728"/>
                    </a:ext>
                  </a:extLst>
                </a:gridCol>
                <a:gridCol w="640366">
                  <a:extLst>
                    <a:ext uri="{9D8B030D-6E8A-4147-A177-3AD203B41FA5}">
                      <a16:colId xmlns:a16="http://schemas.microsoft.com/office/drawing/2014/main" val="3429636769"/>
                    </a:ext>
                  </a:extLst>
                </a:gridCol>
                <a:gridCol w="684228">
                  <a:extLst>
                    <a:ext uri="{9D8B030D-6E8A-4147-A177-3AD203B41FA5}">
                      <a16:colId xmlns:a16="http://schemas.microsoft.com/office/drawing/2014/main" val="1199991364"/>
                    </a:ext>
                  </a:extLst>
                </a:gridCol>
                <a:gridCol w="744999">
                  <a:extLst>
                    <a:ext uri="{9D8B030D-6E8A-4147-A177-3AD203B41FA5}">
                      <a16:colId xmlns:a16="http://schemas.microsoft.com/office/drawing/2014/main" val="3367644848"/>
                    </a:ext>
                  </a:extLst>
                </a:gridCol>
                <a:gridCol w="625725">
                  <a:extLst>
                    <a:ext uri="{9D8B030D-6E8A-4147-A177-3AD203B41FA5}">
                      <a16:colId xmlns:a16="http://schemas.microsoft.com/office/drawing/2014/main" val="1369281675"/>
                    </a:ext>
                  </a:extLst>
                </a:gridCol>
                <a:gridCol w="785956">
                  <a:extLst>
                    <a:ext uri="{9D8B030D-6E8A-4147-A177-3AD203B41FA5}">
                      <a16:colId xmlns:a16="http://schemas.microsoft.com/office/drawing/2014/main" val="1934830260"/>
                    </a:ext>
                  </a:extLst>
                </a:gridCol>
                <a:gridCol w="823948">
                  <a:extLst>
                    <a:ext uri="{9D8B030D-6E8A-4147-A177-3AD203B41FA5}">
                      <a16:colId xmlns:a16="http://schemas.microsoft.com/office/drawing/2014/main" val="292349980"/>
                    </a:ext>
                  </a:extLst>
                </a:gridCol>
                <a:gridCol w="657911">
                  <a:extLst>
                    <a:ext uri="{9D8B030D-6E8A-4147-A177-3AD203B41FA5}">
                      <a16:colId xmlns:a16="http://schemas.microsoft.com/office/drawing/2014/main" val="2524410111"/>
                    </a:ext>
                  </a:extLst>
                </a:gridCol>
                <a:gridCol w="701138">
                  <a:extLst>
                    <a:ext uri="{9D8B030D-6E8A-4147-A177-3AD203B41FA5}">
                      <a16:colId xmlns:a16="http://schemas.microsoft.com/office/drawing/2014/main" val="3388667444"/>
                    </a:ext>
                  </a:extLst>
                </a:gridCol>
                <a:gridCol w="621536">
                  <a:extLst>
                    <a:ext uri="{9D8B030D-6E8A-4147-A177-3AD203B41FA5}">
                      <a16:colId xmlns:a16="http://schemas.microsoft.com/office/drawing/2014/main" val="2068168976"/>
                    </a:ext>
                  </a:extLst>
                </a:gridCol>
                <a:gridCol w="684880">
                  <a:extLst>
                    <a:ext uri="{9D8B030D-6E8A-4147-A177-3AD203B41FA5}">
                      <a16:colId xmlns:a16="http://schemas.microsoft.com/office/drawing/2014/main" val="3561881193"/>
                    </a:ext>
                  </a:extLst>
                </a:gridCol>
                <a:gridCol w="657912">
                  <a:extLst>
                    <a:ext uri="{9D8B030D-6E8A-4147-A177-3AD203B41FA5}">
                      <a16:colId xmlns:a16="http://schemas.microsoft.com/office/drawing/2014/main" val="3102429087"/>
                    </a:ext>
                  </a:extLst>
                </a:gridCol>
              </a:tblGrid>
              <a:tr h="0">
                <a:tc gridSpan="2">
                  <a:txBody>
                    <a:bodyPr/>
                    <a:lstStyle>
                      <a:lvl1pPr marL="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+mn-cs"/>
                        </a:rPr>
                        <a:t>RNAseq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73BA"/>
                        </a:solidFill>
                        <a:effectLst/>
                        <a:uLnTx/>
                        <a:uFillTx/>
                        <a:latin typeface="+mj-lt"/>
                        <a:ea typeface="Times New Roman"/>
                        <a:cs typeface="+mn-cs"/>
                      </a:endParaRP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+mn-cs"/>
                        </a:rPr>
                        <a:t>(# of off-targets)</a:t>
                      </a:r>
                      <a:endParaRPr lang="en-US" sz="110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BIO-1755497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</a:t>
                      </a: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Branaplam</a:t>
                      </a: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BIO-2006152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(PTC lead, Run 1)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BIO-2006152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(PTC lead, Run 2)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BIO-2197294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(PTC518)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BIO-1949634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(</a:t>
                      </a: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Risdiplam</a:t>
                      </a: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BIO-2175420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BIO-2139701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072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Calibri"/>
                        </a:rPr>
                        <a:t>Protein IC50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Calibri"/>
                        </a:rPr>
                        <a:t>RNA IC50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1500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11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38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19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0555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iPSC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(3x IC50)</a:t>
                      </a:r>
                      <a:endParaRPr lang="en-US" sz="11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NGN2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(3x IC50)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182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882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710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03162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iPSC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(10x IC50)</a:t>
                      </a:r>
                      <a:endParaRPr lang="en-US" sz="1100" kern="1200">
                        <a:solidFill>
                          <a:srgbClr val="000000"/>
                        </a:solidFill>
                        <a:latin typeface="Arial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NGN2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(10x IC50)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217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2147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1328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168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997912"/>
                  </a:ext>
                </a:extLst>
              </a:tr>
            </a:tbl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BAB29AB-6149-8D41-AAFC-F1B037CADA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6275" y="648603"/>
          <a:ext cx="8294688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9446884" imgH="3340038" progId="ChemDraw.Document.6.0">
                  <p:embed/>
                </p:oleObj>
              </mc:Choice>
              <mc:Fallback>
                <p:oleObj name="CS ChemDraw Drawing" r:id="rId3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6275" y="648603"/>
                        <a:ext cx="8294688" cy="293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94B3397-08BE-8F0D-96E3-975EE01BBDA5}"/>
              </a:ext>
            </a:extLst>
          </p:cNvPr>
          <p:cNvSpPr/>
          <p:nvPr/>
        </p:nvSpPr>
        <p:spPr>
          <a:xfrm>
            <a:off x="7470913" y="5825686"/>
            <a:ext cx="2000258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en-US" sz="900" b="1">
                <a:solidFill>
                  <a:srgbClr val="000000"/>
                </a:solidFill>
                <a:cs typeface="Arial" panose="020B0604020202020204" pitchFamily="34" charset="0"/>
              </a:rPr>
              <a:t>External SMN data: </a:t>
            </a:r>
            <a:r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t>18 off-targets </a:t>
            </a:r>
          </a:p>
          <a:p>
            <a:pPr lvl="0" algn="ctr">
              <a:defRPr/>
            </a:pPr>
            <a:r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t>at 10x IC50 (170 </a:t>
            </a:r>
            <a:r>
              <a:rPr lang="en-US" sz="900" err="1">
                <a:solidFill>
                  <a:srgbClr val="000000"/>
                </a:solidFill>
                <a:cs typeface="Arial" panose="020B0604020202020204" pitchFamily="34" charset="0"/>
              </a:rPr>
              <a:t>nM</a:t>
            </a:r>
            <a:r>
              <a:rPr lang="en-US" sz="90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  <a:endParaRPr lang="en-US" sz="900" b="1" i="0">
              <a:solidFill>
                <a:srgbClr val="2573BA"/>
              </a:solidFill>
              <a:latin typeface="Arial"/>
              <a:cs typeface="Arial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849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8CC0FFCE-D23B-4DA9-9AFE-09793D44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57" y="592388"/>
            <a:ext cx="11808603" cy="432201"/>
          </a:xfrm>
        </p:spPr>
        <p:txBody>
          <a:bodyPr/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Number of differentially spliced genes from </a:t>
            </a:r>
            <a:r>
              <a:rPr lang="en-US" sz="2000" b="0" dirty="0" err="1">
                <a:solidFill>
                  <a:schemeClr val="tx1"/>
                </a:solidFill>
              </a:rPr>
              <a:t>RNAseq</a:t>
            </a:r>
            <a:r>
              <a:rPr lang="en-US" sz="2000" b="0" dirty="0">
                <a:solidFill>
                  <a:schemeClr val="tx1"/>
                </a:solidFill>
              </a:rPr>
              <a:t> analysis</a:t>
            </a:r>
            <a:br>
              <a:rPr lang="en-US" sz="2000" b="0" dirty="0">
                <a:solidFill>
                  <a:schemeClr val="tx1"/>
                </a:solidFill>
                <a:highlight>
                  <a:srgbClr val="000000"/>
                </a:highlight>
              </a:rPr>
            </a:br>
            <a:endParaRPr lang="en-US" sz="2000" b="0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1E27DCAD-57E4-4181-9D3C-F510D39E027D}"/>
              </a:ext>
            </a:extLst>
          </p:cNvPr>
          <p:cNvSpPr txBox="1">
            <a:spLocks/>
          </p:cNvSpPr>
          <p:nvPr/>
        </p:nvSpPr>
        <p:spPr>
          <a:xfrm>
            <a:off x="11820642" y="6564201"/>
            <a:ext cx="438036" cy="2926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BAA4E-5F47-E640-8B90-67FB6D90528D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7B296AC-5CD2-E00D-4F10-159CC623AD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207017"/>
              </p:ext>
            </p:extLst>
          </p:nvPr>
        </p:nvGraphicFramePr>
        <p:xfrm>
          <a:off x="1752600" y="1129329"/>
          <a:ext cx="8688388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0004865" imgH="2965246" progId="ChemDraw.Document.6.0">
                  <p:embed/>
                </p:oleObj>
              </mc:Choice>
              <mc:Fallback>
                <p:oleObj name="CS ChemDraw Drawing" r:id="rId3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2600" y="1129329"/>
                        <a:ext cx="8688388" cy="2573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18">
            <a:extLst>
              <a:ext uri="{FF2B5EF4-FFF2-40B4-BE49-F238E27FC236}">
                <a16:creationId xmlns:a16="http://schemas.microsoft.com/office/drawing/2014/main" id="{8B6DD62D-A650-5EC1-0DA8-8FCBD9D33B5B}"/>
              </a:ext>
            </a:extLst>
          </p:cNvPr>
          <p:cNvGraphicFramePr>
            <a:graphicFrameLocks noGrp="1"/>
          </p:cNvGraphicFramePr>
          <p:nvPr/>
        </p:nvGraphicFramePr>
        <p:xfrm>
          <a:off x="158141" y="3979115"/>
          <a:ext cx="11888448" cy="1711960"/>
        </p:xfrm>
        <a:graphic>
          <a:graphicData uri="http://schemas.openxmlformats.org/drawingml/2006/table">
            <a:tbl>
              <a:tblPr firstRow="1" bandRow="1"/>
              <a:tblGrid>
                <a:gridCol w="1179450">
                  <a:extLst>
                    <a:ext uri="{9D8B030D-6E8A-4147-A177-3AD203B41FA5}">
                      <a16:colId xmlns:a16="http://schemas.microsoft.com/office/drawing/2014/main" val="69885690"/>
                    </a:ext>
                  </a:extLst>
                </a:gridCol>
                <a:gridCol w="965276">
                  <a:extLst>
                    <a:ext uri="{9D8B030D-6E8A-4147-A177-3AD203B41FA5}">
                      <a16:colId xmlns:a16="http://schemas.microsoft.com/office/drawing/2014/main" val="3175250844"/>
                    </a:ext>
                  </a:extLst>
                </a:gridCol>
                <a:gridCol w="735022">
                  <a:extLst>
                    <a:ext uri="{9D8B030D-6E8A-4147-A177-3AD203B41FA5}">
                      <a16:colId xmlns:a16="http://schemas.microsoft.com/office/drawing/2014/main" val="210976365"/>
                    </a:ext>
                  </a:extLst>
                </a:gridCol>
                <a:gridCol w="677655">
                  <a:extLst>
                    <a:ext uri="{9D8B030D-6E8A-4147-A177-3AD203B41FA5}">
                      <a16:colId xmlns:a16="http://schemas.microsoft.com/office/drawing/2014/main" val="172957368"/>
                    </a:ext>
                  </a:extLst>
                </a:gridCol>
                <a:gridCol w="810282">
                  <a:extLst>
                    <a:ext uri="{9D8B030D-6E8A-4147-A177-3AD203B41FA5}">
                      <a16:colId xmlns:a16="http://schemas.microsoft.com/office/drawing/2014/main" val="932637728"/>
                    </a:ext>
                  </a:extLst>
                </a:gridCol>
                <a:gridCol w="624816">
                  <a:extLst>
                    <a:ext uri="{9D8B030D-6E8A-4147-A177-3AD203B41FA5}">
                      <a16:colId xmlns:a16="http://schemas.microsoft.com/office/drawing/2014/main" val="201091702"/>
                    </a:ext>
                  </a:extLst>
                </a:gridCol>
                <a:gridCol w="720383">
                  <a:extLst>
                    <a:ext uri="{9D8B030D-6E8A-4147-A177-3AD203B41FA5}">
                      <a16:colId xmlns:a16="http://schemas.microsoft.com/office/drawing/2014/main" val="1199991364"/>
                    </a:ext>
                  </a:extLst>
                </a:gridCol>
                <a:gridCol w="699611">
                  <a:extLst>
                    <a:ext uri="{9D8B030D-6E8A-4147-A177-3AD203B41FA5}">
                      <a16:colId xmlns:a16="http://schemas.microsoft.com/office/drawing/2014/main" val="3568830741"/>
                    </a:ext>
                  </a:extLst>
                </a:gridCol>
                <a:gridCol w="735136">
                  <a:extLst>
                    <a:ext uri="{9D8B030D-6E8A-4147-A177-3AD203B41FA5}">
                      <a16:colId xmlns:a16="http://schemas.microsoft.com/office/drawing/2014/main" val="1369281675"/>
                    </a:ext>
                  </a:extLst>
                </a:gridCol>
                <a:gridCol w="625336">
                  <a:extLst>
                    <a:ext uri="{9D8B030D-6E8A-4147-A177-3AD203B41FA5}">
                      <a16:colId xmlns:a16="http://schemas.microsoft.com/office/drawing/2014/main" val="1934830260"/>
                    </a:ext>
                  </a:extLst>
                </a:gridCol>
                <a:gridCol w="790283">
                  <a:extLst>
                    <a:ext uri="{9D8B030D-6E8A-4147-A177-3AD203B41FA5}">
                      <a16:colId xmlns:a16="http://schemas.microsoft.com/office/drawing/2014/main" val="292349980"/>
                    </a:ext>
                  </a:extLst>
                </a:gridCol>
                <a:gridCol w="604202">
                  <a:extLst>
                    <a:ext uri="{9D8B030D-6E8A-4147-A177-3AD203B41FA5}">
                      <a16:colId xmlns:a16="http://schemas.microsoft.com/office/drawing/2014/main" val="3818463637"/>
                    </a:ext>
                  </a:extLst>
                </a:gridCol>
                <a:gridCol w="819128">
                  <a:extLst>
                    <a:ext uri="{9D8B030D-6E8A-4147-A177-3AD203B41FA5}">
                      <a16:colId xmlns:a16="http://schemas.microsoft.com/office/drawing/2014/main" val="1667686599"/>
                    </a:ext>
                  </a:extLst>
                </a:gridCol>
                <a:gridCol w="609368">
                  <a:extLst>
                    <a:ext uri="{9D8B030D-6E8A-4147-A177-3AD203B41FA5}">
                      <a16:colId xmlns:a16="http://schemas.microsoft.com/office/drawing/2014/main" val="3205948454"/>
                    </a:ext>
                  </a:extLst>
                </a:gridCol>
                <a:gridCol w="629772">
                  <a:extLst>
                    <a:ext uri="{9D8B030D-6E8A-4147-A177-3AD203B41FA5}">
                      <a16:colId xmlns:a16="http://schemas.microsoft.com/office/drawing/2014/main" val="3388667444"/>
                    </a:ext>
                  </a:extLst>
                </a:gridCol>
                <a:gridCol w="662728">
                  <a:extLst>
                    <a:ext uri="{9D8B030D-6E8A-4147-A177-3AD203B41FA5}">
                      <a16:colId xmlns:a16="http://schemas.microsoft.com/office/drawing/2014/main" val="2068168976"/>
                    </a:ext>
                  </a:extLst>
                </a:gridCol>
              </a:tblGrid>
              <a:tr h="0">
                <a:tc gridSpan="2">
                  <a:txBody>
                    <a:bodyPr/>
                    <a:lstStyle>
                      <a:lvl1pPr marL="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+mn-cs"/>
                        </a:rPr>
                        <a:t>RNAseq</a:t>
                      </a: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73BA"/>
                        </a:solidFill>
                        <a:effectLst/>
                        <a:uLnTx/>
                        <a:uFillTx/>
                        <a:latin typeface="+mj-lt"/>
                        <a:ea typeface="Times New Roman"/>
                        <a:cs typeface="+mn-cs"/>
                      </a:endParaRP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j-lt"/>
                          <a:ea typeface="Times New Roman"/>
                          <a:cs typeface="+mn-cs"/>
                        </a:rPr>
                        <a:t>(# of off-targets)</a:t>
                      </a:r>
                      <a:endParaRPr lang="en-US" sz="110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BIO-2174748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BIO-2176866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BIO-2186960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BIO-2186527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BIO-2184088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573BA"/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/>
                        </a:rPr>
                        <a:t>BIO-2184090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573BA"/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4072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Calibri"/>
                        </a:rPr>
                        <a:t>Protein IC50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Calibri"/>
                        </a:rPr>
                        <a:t>RNA IC50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74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346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125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76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32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22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28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15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46 </a:t>
                      </a:r>
                      <a:r>
                        <a:rPr lang="en-US" sz="1100" b="0" i="0" kern="120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nM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05555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iPSC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(3x IC50)</a:t>
                      </a:r>
                      <a:endParaRPr lang="en-US" sz="1100" kern="1200">
                        <a:solidFill>
                          <a:srgbClr val="000000"/>
                        </a:solidFill>
                        <a:latin typeface="+mn-lt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NGN2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(3x IC50)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03162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60957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1219140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828709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243827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304784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3657418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426698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4876557" algn="l" defTabSz="609570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iPSC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Calibri"/>
                        </a:rPr>
                        <a:t>(10x IC50)</a:t>
                      </a:r>
                      <a:endParaRPr lang="en-US" sz="1100" kern="1200">
                        <a:solidFill>
                          <a:srgbClr val="000000"/>
                        </a:solidFill>
                        <a:latin typeface="Arial"/>
                        <a:ea typeface="+mn-ea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NGN2 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Calibri"/>
                        </a:rPr>
                        <a:t>(10x IC50)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194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0" i="0" kern="12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137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 b="0" i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73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99791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79E13ED1-292E-D79C-0BA8-73B4B24881FA}"/>
              </a:ext>
            </a:extLst>
          </p:cNvPr>
          <p:cNvSpPr txBox="1">
            <a:spLocks/>
          </p:cNvSpPr>
          <p:nvPr/>
        </p:nvSpPr>
        <p:spPr>
          <a:xfrm>
            <a:off x="191698" y="107817"/>
            <a:ext cx="11808603" cy="4322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ctr"/>
            <a:r>
              <a:rPr lang="en-US" sz="2000"/>
              <a:t>Design: compounds , cells</a:t>
            </a:r>
            <a:br>
              <a:rPr lang="en-US" sz="200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466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10676</TotalTime>
  <Words>935</Words>
  <Application>Microsoft Macintosh PowerPoint</Application>
  <PresentationFormat>Widescreen</PresentationFormat>
  <Paragraphs>271</Paragraphs>
  <Slides>34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2" baseType="lpstr">
      <vt:lpstr>System Font Regular</vt:lpstr>
      <vt:lpstr>Apple Symbols</vt:lpstr>
      <vt:lpstr>Arial</vt:lpstr>
      <vt:lpstr>Calibri</vt:lpstr>
      <vt:lpstr>Century Gothic</vt:lpstr>
      <vt:lpstr>Georgia</vt:lpstr>
      <vt:lpstr>Helvetica</vt:lpstr>
      <vt:lpstr>Roboto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CS ChemDraw Drawing</vt:lpstr>
      <vt:lpstr>PowerPoint Presentation</vt:lpstr>
      <vt:lpstr>PowerPoint Presentation</vt:lpstr>
      <vt:lpstr>PowerPoint Presentation</vt:lpstr>
      <vt:lpstr>Design</vt:lpstr>
      <vt:lpstr>QC</vt:lpstr>
      <vt:lpstr>Design: compounds , cells </vt:lpstr>
      <vt:lpstr>Number of differentially spliced genes from RNAseq analysis 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sashimi-plots: 2nd 6152</vt:lpstr>
      <vt:lpstr>sashimi-plots: 1st 6152 and 2nd 6152</vt:lpstr>
      <vt:lpstr>The numbers induced by compounds (3x)</vt:lpstr>
      <vt:lpstr>Overlapped DSG (iPSC vs NGN2)</vt:lpstr>
      <vt:lpstr>Two big excel tables </vt:lpstr>
      <vt:lpstr>DSG: 1st batch and 2nd batch</vt:lpstr>
      <vt:lpstr>Overlapped DSG (1st and 2nd batch)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Overlapped DSG </vt:lpstr>
      <vt:lpstr>Sample similarity from Gene Expression</vt:lpstr>
      <vt:lpstr>DSG and dPSI in eoi</vt:lpstr>
      <vt:lpstr>PowerPoint Presentation</vt:lpstr>
      <vt:lpstr>Compounds consistency</vt:lpstr>
      <vt:lpstr>Compounds consistency</vt:lpstr>
      <vt:lpstr>DSG and dPSI in eoi (1st batch)</vt:lpstr>
      <vt:lpstr>Overlapped DSG (1st and 2nd batch)</vt:lpstr>
      <vt:lpstr>Overlapped DSG (1st and 2nd batch mutual support)</vt:lpstr>
      <vt:lpstr>Overlapped DSG (1st and 2nd batch)</vt:lpstr>
      <vt:lpstr>Huntingtin protein (HTT)  and Huntington Diseass (HD)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34</cp:revision>
  <dcterms:created xsi:type="dcterms:W3CDTF">2021-06-27T14:47:41Z</dcterms:created>
  <dcterms:modified xsi:type="dcterms:W3CDTF">2022-11-20T23:22:26Z</dcterms:modified>
</cp:coreProperties>
</file>